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0" r:id="rId17"/>
    <p:sldId id="271" r:id="rId18"/>
    <p:sldId id="273" r:id="rId19"/>
    <p:sldId id="274" r:id="rId20"/>
    <p:sldId id="276" r:id="rId21"/>
    <p:sldId id="275" r:id="rId22"/>
  </p:sldIdLst>
  <p:sldSz cx="9144000" cy="6858000" type="screen4x3"/>
  <p:notesSz cx="6934200" cy="9220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DB82"/>
    <a:srgbClr val="FED56E"/>
    <a:srgbClr val="FED05E"/>
    <a:srgbClr val="17375E"/>
    <a:srgbClr val="37609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924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3114" y="-90"/>
      </p:cViewPr>
      <p:guideLst>
        <p:guide orient="horz" pos="2904"/>
        <p:guide pos="218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0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0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F0A71C-F2C0-4344-B144-7564E3CD524E}" type="datetimeFigureOut">
              <a:rPr lang="en-US" smtClean="0"/>
              <a:pPr/>
              <a:t>8/15/2011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58238"/>
            <a:ext cx="3005138" cy="460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758238"/>
            <a:ext cx="3005138" cy="460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485963-2224-49E9-BF90-ECB2FDFF4B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0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475" y="0"/>
            <a:ext cx="3005138" cy="460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938F84-50E7-4BCE-BC8E-8A3C5F22C4AF}" type="datetimeFigureOut">
              <a:rPr lang="en-US" smtClean="0"/>
              <a:pPr/>
              <a:t>8/15/2011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738" y="4379913"/>
            <a:ext cx="5546725" cy="41481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58238"/>
            <a:ext cx="3005138" cy="460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475" y="8758238"/>
            <a:ext cx="3005138" cy="460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88F4F7-2AF4-412A-97E9-0381E1C78CD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88F4F7-2AF4-412A-97E9-0381E1C78CD3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 baseline="0">
                <a:solidFill>
                  <a:srgbClr val="17375E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 baseline="0">
                <a:solidFill>
                  <a:srgbClr val="17375E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50" name="Picture 2" descr="T:\KS Div 2011-2012\Logos\Leap_KansasDivision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1400" y="152400"/>
            <a:ext cx="1976437" cy="1243658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 userDrawn="1"/>
        </p:nvSpPr>
        <p:spPr>
          <a:xfrm>
            <a:off x="0" y="4876800"/>
            <a:ext cx="9144000" cy="1981200"/>
          </a:xfrm>
          <a:prstGeom prst="rect">
            <a:avLst/>
          </a:prstGeom>
          <a:solidFill>
            <a:schemeClr val="bg1"/>
          </a:solidFill>
          <a:ln w="34925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0" y="5715000"/>
            <a:ext cx="9144000" cy="914400"/>
          </a:xfrm>
          <a:prstGeom prst="rect">
            <a:avLst/>
          </a:prstGeom>
          <a:solidFill>
            <a:srgbClr val="17375E"/>
          </a:solidFill>
          <a:ln w="34925" cmpd="sng">
            <a:solidFill>
              <a:srgbClr val="1737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lowchart: Manual Input 14"/>
          <p:cNvSpPr/>
          <p:nvPr userDrawn="1"/>
        </p:nvSpPr>
        <p:spPr>
          <a:xfrm flipH="1">
            <a:off x="0" y="5715000"/>
            <a:ext cx="9144000" cy="1143000"/>
          </a:xfrm>
          <a:prstGeom prst="flowChartManualInput">
            <a:avLst/>
          </a:prstGeom>
          <a:solidFill>
            <a:srgbClr val="FEDB82"/>
          </a:solidFill>
          <a:ln w="34925" cmpd="sng">
            <a:solidFill>
              <a:srgbClr val="FEDB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C0E7304-556B-41A7-8E0F-1C26CE7D94B6}" type="datetime1">
              <a:rPr lang="en-US" smtClean="0"/>
              <a:pPr/>
              <a:t>8/15/2011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dirty="0" smtClean="0"/>
              <a:t>August 13, 2011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654B1D6-5190-4FD7-A388-E147B165902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260B1C-5396-456F-BA45-AB3FCC8F96B6}" type="datetime1">
              <a:rPr lang="en-US" smtClean="0"/>
              <a:pPr/>
              <a:t>8/15/2011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August 13,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54B1D6-5190-4FD7-A388-E147B165902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AF8D81-211E-456D-ACD2-87453DAF25CF}" type="datetime1">
              <a:rPr lang="en-US" smtClean="0"/>
              <a:pPr/>
              <a:t>8/15/2011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August 13,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54B1D6-5190-4FD7-A388-E147B165902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 rtlCol="0"/>
          <a:lstStyle>
            <a:lvl1pPr>
              <a:defRPr baseline="0">
                <a:solidFill>
                  <a:srgbClr val="17375E"/>
                </a:solidFill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25" name="Right Triangle 24"/>
          <p:cNvSpPr/>
          <p:nvPr userDrawn="1"/>
        </p:nvSpPr>
        <p:spPr>
          <a:xfrm>
            <a:off x="0" y="5791200"/>
            <a:ext cx="4419600" cy="1066800"/>
          </a:xfrm>
          <a:prstGeom prst="rtTriangle">
            <a:avLst/>
          </a:prstGeom>
          <a:solidFill>
            <a:srgbClr val="17375E"/>
          </a:solidFill>
          <a:ln>
            <a:solidFill>
              <a:srgbClr val="1737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itchFamily="2" charset="2"/>
              <a:buChar char="Ø"/>
              <a:defRPr/>
            </a:lvl1pPr>
            <a:lvl2pPr>
              <a:buSzPct val="125000"/>
              <a:buFont typeface="Arial" pitchFamily="34" charset="0"/>
              <a:buChar char="•"/>
              <a:defRPr/>
            </a:lvl2pPr>
            <a:lvl3pPr>
              <a:buClr>
                <a:srgbClr val="FED05E"/>
              </a:buClr>
              <a:buFont typeface="Arial" pitchFamily="34" charset="0"/>
              <a:buChar char="•"/>
              <a:defRPr/>
            </a:lvl3pPr>
            <a:lvl4pPr>
              <a:buClr>
                <a:srgbClr val="FED05E"/>
              </a:buClr>
              <a:buFont typeface="Courier New" pitchFamily="49" charset="0"/>
              <a:buChar char="o"/>
              <a:defRPr/>
            </a:lvl4pPr>
            <a:lvl5pPr>
              <a:buClr>
                <a:srgbClr val="FED05E"/>
              </a:buClr>
              <a:buFont typeface="Courier New" pitchFamily="49" charset="0"/>
              <a:buChar char="o"/>
              <a:defRPr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032" y="6492240"/>
            <a:ext cx="1920240" cy="365760"/>
          </a:xfrm>
        </p:spPr>
        <p:txBody>
          <a:bodyPr/>
          <a:lstStyle>
            <a:lvl1pPr>
              <a:defRPr sz="800"/>
            </a:lvl1pPr>
            <a:extLst/>
          </a:lstStyle>
          <a:p>
            <a:fld id="{D51C8E08-352E-4E39-8ABA-E5A79E6B0731}" type="datetime1">
              <a:rPr lang="en-US" smtClean="0"/>
              <a:pPr/>
              <a:t>8/15/2011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80072" y="6492240"/>
            <a:ext cx="2350681" cy="365125"/>
          </a:xfrm>
        </p:spPr>
        <p:txBody>
          <a:bodyPr/>
          <a:lstStyle>
            <a:lvl1pPr>
              <a:defRPr sz="800"/>
            </a:lvl1pPr>
            <a:extLst/>
          </a:lstStyle>
          <a:p>
            <a:r>
              <a:rPr lang="en-US" dirty="0" smtClean="0"/>
              <a:t>August 13,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47272" y="6492240"/>
            <a:ext cx="365760" cy="365125"/>
          </a:xfrm>
        </p:spPr>
        <p:txBody>
          <a:bodyPr/>
          <a:lstStyle>
            <a:lvl1pPr>
              <a:defRPr sz="800"/>
            </a:lvl1pPr>
            <a:extLst/>
          </a:lstStyle>
          <a:p>
            <a:fld id="{8654B1D6-5190-4FD7-A388-E147B165902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7" name="Right Triangle 26"/>
          <p:cNvSpPr/>
          <p:nvPr userDrawn="1"/>
        </p:nvSpPr>
        <p:spPr>
          <a:xfrm>
            <a:off x="0" y="5715000"/>
            <a:ext cx="4038600" cy="1143000"/>
          </a:xfrm>
          <a:prstGeom prst="rtTriangle">
            <a:avLst/>
          </a:prstGeom>
          <a:solidFill>
            <a:srgbClr val="FEDB82"/>
          </a:solidFill>
          <a:ln>
            <a:solidFill>
              <a:srgbClr val="FEDB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ight Triangle 23"/>
          <p:cNvSpPr/>
          <p:nvPr userDrawn="1"/>
        </p:nvSpPr>
        <p:spPr>
          <a:xfrm>
            <a:off x="0" y="6324600"/>
            <a:ext cx="4114800" cy="533400"/>
          </a:xfrm>
          <a:prstGeom prst="rtTriangle">
            <a:avLst/>
          </a:prstGeom>
          <a:solidFill>
            <a:srgbClr val="17375E"/>
          </a:solidFill>
          <a:ln>
            <a:solidFill>
              <a:srgbClr val="1737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45ACDB-005B-459A-B5EE-D350FEA7E6A8}" type="datetime1">
              <a:rPr lang="en-US" smtClean="0"/>
              <a:pPr/>
              <a:t>8/15/2011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August 13,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54B1D6-5190-4FD7-A388-E147B165902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D4670E-B3B2-43B4-898B-20B6216DA15C}" type="datetime1">
              <a:rPr lang="en-US" smtClean="0"/>
              <a:pPr/>
              <a:t>8/15/2011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August 13, 2011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54B1D6-5190-4FD7-A388-E147B165902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DE311F-695E-4139-9161-800810EAC66F}" type="datetime1">
              <a:rPr lang="en-US" smtClean="0"/>
              <a:pPr/>
              <a:t>8/15/2011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August 13, 2011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54B1D6-5190-4FD7-A388-E147B165902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4859F4-EEF0-41A5-9EC4-FFADCD44D2E8}" type="datetime1">
              <a:rPr lang="en-US" smtClean="0"/>
              <a:pPr/>
              <a:t>8/15/2011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August 13,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54B1D6-5190-4FD7-A388-E147B165902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63123E-5324-42F4-81FF-42FB05280316}" type="datetime1">
              <a:rPr lang="en-US" smtClean="0"/>
              <a:pPr/>
              <a:t>8/15/2011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August 13, 2011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54B1D6-5190-4FD7-A388-E147B165902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3DDA3C4-B416-47B4-9A7F-CD4FF489D918}" type="datetime1">
              <a:rPr lang="en-US" smtClean="0"/>
              <a:pPr/>
              <a:t>8/15/2011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August 13, 2011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54B1D6-5190-4FD7-A388-E147B165902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332B0AD-9651-4FBA-9AE4-B13F50573EB5}" type="datetime1">
              <a:rPr lang="en-US" smtClean="0"/>
              <a:pPr/>
              <a:t>8/15/2011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dirty="0" smtClean="0"/>
              <a:t>August 13, 2011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654B1D6-5190-4FD7-A388-E147B165902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dirty="0" smtClean="0"/>
              <a:t>August 13, 2011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654B1D6-5190-4FD7-A388-E147B165902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26" name="Picture 2" descr="T:\KS Div 2011-2012\Logos\Leap_KansasDivision.jp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505200" y="304800"/>
            <a:ext cx="1900237" cy="1195710"/>
          </a:xfrm>
          <a:prstGeom prst="rect">
            <a:avLst/>
          </a:prstGeom>
          <a:noFill/>
        </p:spPr>
      </p:pic>
      <p:sp>
        <p:nvSpPr>
          <p:cNvPr id="19" name="Right Triangle 18"/>
          <p:cNvSpPr/>
          <p:nvPr userDrawn="1"/>
        </p:nvSpPr>
        <p:spPr>
          <a:xfrm>
            <a:off x="0" y="5791200"/>
            <a:ext cx="4419600" cy="1066800"/>
          </a:xfrm>
          <a:prstGeom prst="rtTriangle">
            <a:avLst/>
          </a:prstGeom>
          <a:solidFill>
            <a:srgbClr val="17375E"/>
          </a:solidFill>
          <a:ln>
            <a:solidFill>
              <a:srgbClr val="1737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ight Triangle 19"/>
          <p:cNvSpPr/>
          <p:nvPr userDrawn="1"/>
        </p:nvSpPr>
        <p:spPr>
          <a:xfrm>
            <a:off x="0" y="5715000"/>
            <a:ext cx="4038600" cy="1143000"/>
          </a:xfrm>
          <a:prstGeom prst="rtTriangle">
            <a:avLst/>
          </a:prstGeom>
          <a:solidFill>
            <a:srgbClr val="FED56E"/>
          </a:solidFill>
          <a:ln>
            <a:solidFill>
              <a:srgbClr val="FED5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ight Triangle 20"/>
          <p:cNvSpPr/>
          <p:nvPr userDrawn="1"/>
        </p:nvSpPr>
        <p:spPr>
          <a:xfrm>
            <a:off x="0" y="6324600"/>
            <a:ext cx="4114800" cy="533400"/>
          </a:xfrm>
          <a:prstGeom prst="rtTriangle">
            <a:avLst/>
          </a:prstGeom>
          <a:solidFill>
            <a:srgbClr val="17375E"/>
          </a:solidFill>
          <a:ln>
            <a:solidFill>
              <a:srgbClr val="1737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 baseline="0">
          <a:solidFill>
            <a:srgbClr val="17375E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rs.gov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Fiduciary Responsibility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772400" cy="149379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sz="2800" b="1" i="1" dirty="0" smtClean="0">
                <a:solidFill>
                  <a:schemeClr val="tx1"/>
                </a:solidFill>
              </a:rPr>
              <a:t>Ruth Smith, CPS/CAP</a:t>
            </a:r>
          </a:p>
          <a:p>
            <a:pPr>
              <a:lnSpc>
                <a:spcPct val="80000"/>
              </a:lnSpc>
            </a:pPr>
            <a:r>
              <a:rPr lang="en-US" sz="2800" b="1" i="1" dirty="0" smtClean="0">
                <a:solidFill>
                  <a:schemeClr val="tx1"/>
                </a:solidFill>
              </a:rPr>
              <a:t>2011-2012 Kansas Division Treasurer</a:t>
            </a:r>
          </a:p>
          <a:p>
            <a:pPr>
              <a:lnSpc>
                <a:spcPct val="80000"/>
              </a:lnSpc>
            </a:pPr>
            <a:r>
              <a:rPr lang="en-US" sz="2800" b="1" i="1" dirty="0" smtClean="0">
                <a:solidFill>
                  <a:schemeClr val="tx1"/>
                </a:solidFill>
              </a:rPr>
              <a:t>Leadership Workshop</a:t>
            </a:r>
          </a:p>
          <a:p>
            <a:pPr>
              <a:lnSpc>
                <a:spcPct val="80000"/>
              </a:lnSpc>
            </a:pPr>
            <a:r>
              <a:rPr lang="en-US" sz="2800" b="1" i="1" dirty="0" smtClean="0">
                <a:solidFill>
                  <a:schemeClr val="tx1"/>
                </a:solidFill>
              </a:rPr>
              <a:t>August 13, 2011</a:t>
            </a:r>
          </a:p>
        </p:txBody>
      </p:sp>
      <p:pic>
        <p:nvPicPr>
          <p:cNvPr id="5" name="Picture 10" descr="C:\Documents and Settings\Ruth Smith\Local Settings\Temporary Internet Files\Content.IE5\SL0AE6ZZ\MC90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59436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0" descr="C:\Documents and Settings\Ruth Smith\Local Settings\Temporary Internet Files\Content.IE5\SL0AE6ZZ\MC90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93371" y="59436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0" descr="C:\Documents and Settings\Ruth Smith\Local Settings\Temporary Internet Files\Content.IE5\SL0AE6ZZ\MC90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1942" y="59436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0" descr="C:\Documents and Settings\Ruth Smith\Local Settings\Temporary Internet Files\Content.IE5\SL0AE6ZZ\MC90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0513" y="59436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0" descr="C:\Documents and Settings\Ruth Smith\Local Settings\Temporary Internet Files\Content.IE5\SL0AE6ZZ\MC90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59084" y="59436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0" descr="C:\Documents and Settings\Ruth Smith\Local Settings\Temporary Internet Files\Content.IE5\SL0AE6ZZ\MC90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47655" y="59436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0" descr="C:\Documents and Settings\Ruth Smith\Local Settings\Temporary Internet Files\Content.IE5\SL0AE6ZZ\MC90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6226" y="59436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0" descr="C:\Documents and Settings\Ruth Smith\Local Settings\Temporary Internet Files\Content.IE5\SL0AE6ZZ\MC90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59436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395728"/>
            <a:ext cx="8686800" cy="3928872"/>
          </a:xfrm>
        </p:spPr>
        <p:txBody>
          <a:bodyPr>
            <a:normAutofit/>
          </a:bodyPr>
          <a:lstStyle/>
          <a:p>
            <a:pPr marL="457200" indent="-347663">
              <a:lnSpc>
                <a:spcPct val="90000"/>
              </a:lnSpc>
              <a:buClr>
                <a:srgbClr val="376092"/>
              </a:buClr>
              <a:buSzPct val="100000"/>
            </a:pPr>
            <a:r>
              <a:rPr lang="en-US" sz="2400" dirty="0" smtClean="0"/>
              <a:t>Surety Bond</a:t>
            </a:r>
          </a:p>
          <a:p>
            <a:pPr lvl="1">
              <a:lnSpc>
                <a:spcPct val="90000"/>
              </a:lnSpc>
              <a:buClr>
                <a:srgbClr val="376092"/>
              </a:buClr>
            </a:pPr>
            <a:r>
              <a:rPr lang="en-US" sz="1800" dirty="0" smtClean="0"/>
              <a:t>Position bond protects the position; not the individual. </a:t>
            </a:r>
            <a:br>
              <a:rPr lang="en-US" sz="1800" dirty="0" smtClean="0"/>
            </a:br>
            <a:r>
              <a:rPr lang="en-US" sz="1800" dirty="0" smtClean="0"/>
              <a:t>(Office of Treasurer must be bonded and all officers with access </a:t>
            </a:r>
            <a:br>
              <a:rPr lang="en-US" sz="1800" dirty="0" smtClean="0"/>
            </a:br>
            <a:r>
              <a:rPr lang="en-US" sz="1800" dirty="0" smtClean="0"/>
              <a:t>to funds should be bonded (usually treasurer and president).</a:t>
            </a:r>
          </a:p>
          <a:p>
            <a:pPr lvl="1">
              <a:lnSpc>
                <a:spcPct val="90000"/>
              </a:lnSpc>
              <a:buClr>
                <a:srgbClr val="376092"/>
              </a:buClr>
            </a:pPr>
            <a:r>
              <a:rPr lang="en-US" sz="1800" dirty="0" smtClean="0"/>
              <a:t>Coverage is based on average funds handled in the fiscal year, increasing as needed.</a:t>
            </a:r>
          </a:p>
          <a:p>
            <a:pPr lvl="1">
              <a:lnSpc>
                <a:spcPct val="90000"/>
              </a:lnSpc>
              <a:buClr>
                <a:srgbClr val="376092"/>
              </a:buClr>
            </a:pPr>
            <a:r>
              <a:rPr lang="en-US" sz="1800" dirty="0" smtClean="0"/>
              <a:t>Can be purchased through any insurance, but HQ has competitive rates through Tallman Insurance.</a:t>
            </a:r>
          </a:p>
          <a:p>
            <a:pPr lvl="1">
              <a:lnSpc>
                <a:spcPct val="90000"/>
              </a:lnSpc>
              <a:buClr>
                <a:srgbClr val="376092"/>
              </a:buClr>
            </a:pPr>
            <a:r>
              <a:rPr lang="en-US" sz="1800" dirty="0" smtClean="0"/>
              <a:t>Bonds only available in 3-year increments and expire April 2019</a:t>
            </a:r>
          </a:p>
          <a:p>
            <a:pPr marL="457200" indent="-347663">
              <a:lnSpc>
                <a:spcPct val="90000"/>
              </a:lnSpc>
              <a:spcBef>
                <a:spcPts val="1200"/>
              </a:spcBef>
              <a:buClr>
                <a:srgbClr val="376092"/>
              </a:buClr>
              <a:buSzPct val="100000"/>
            </a:pPr>
            <a:r>
              <a:rPr lang="en-US" sz="2400" dirty="0" smtClean="0"/>
              <a:t>Third-Party Liability insurance protects chapter </a:t>
            </a:r>
            <a:br>
              <a:rPr lang="en-US" sz="2400" dirty="0" smtClean="0"/>
            </a:br>
            <a:r>
              <a:rPr lang="en-US" sz="2400" dirty="0" smtClean="0"/>
              <a:t>assets against lawsuits.</a:t>
            </a:r>
          </a:p>
          <a:p>
            <a:pPr marL="690563" lvl="1"/>
            <a:endParaRPr lang="en-US" sz="20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1143000"/>
          </a:xfrm>
        </p:spPr>
        <p:txBody>
          <a:bodyPr>
            <a:normAutofit/>
          </a:bodyPr>
          <a:lstStyle/>
          <a:p>
            <a:pPr algn="ctr">
              <a:buClr>
                <a:srgbClr val="376092"/>
              </a:buClr>
              <a:buSzPct val="100000"/>
            </a:pPr>
            <a:r>
              <a:rPr lang="en-US" sz="3200" dirty="0" smtClean="0"/>
              <a:t>Protecting Your Chapter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August 13,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395728"/>
            <a:ext cx="8686800" cy="3928872"/>
          </a:xfrm>
        </p:spPr>
        <p:txBody>
          <a:bodyPr>
            <a:normAutofit/>
          </a:bodyPr>
          <a:lstStyle/>
          <a:p>
            <a:pPr marL="801688" lvl="1" indent="-339725">
              <a:lnSpc>
                <a:spcPct val="80000"/>
              </a:lnSpc>
              <a:spcBef>
                <a:spcPts val="1200"/>
              </a:spcBef>
              <a:buClr>
                <a:srgbClr val="376092"/>
              </a:buClr>
              <a:buSzPct val="100000"/>
              <a:buFont typeface="Wingdings" pitchFamily="2" charset="2"/>
              <a:buChar char="Ø"/>
            </a:pPr>
            <a:r>
              <a:rPr lang="en-US" sz="2200" dirty="0" smtClean="0"/>
              <a:t>Review revenues, expenses and in-kind donations for the past 2-3 years.</a:t>
            </a:r>
          </a:p>
          <a:p>
            <a:pPr marL="801688" lvl="1" indent="-339725">
              <a:lnSpc>
                <a:spcPct val="80000"/>
              </a:lnSpc>
              <a:spcBef>
                <a:spcPts val="1200"/>
              </a:spcBef>
              <a:buClr>
                <a:srgbClr val="376092"/>
              </a:buClr>
              <a:buSzPct val="100000"/>
              <a:buFont typeface="Wingdings" pitchFamily="2" charset="2"/>
              <a:buChar char="Ø"/>
            </a:pPr>
            <a:r>
              <a:rPr lang="en-US" sz="2200" dirty="0" smtClean="0"/>
              <a:t>Solicit input from board and committee chairs regarding planned programs for the year.</a:t>
            </a:r>
          </a:p>
          <a:p>
            <a:pPr marL="801688" lvl="1" indent="-339725">
              <a:lnSpc>
                <a:spcPct val="80000"/>
              </a:lnSpc>
              <a:spcBef>
                <a:spcPts val="1200"/>
              </a:spcBef>
              <a:buClr>
                <a:srgbClr val="376092"/>
              </a:buClr>
              <a:buSzPct val="100000"/>
              <a:buFont typeface="Wingdings" pitchFamily="2" charset="2"/>
              <a:buChar char="Ø"/>
            </a:pPr>
            <a:r>
              <a:rPr lang="en-US" sz="2200" dirty="0" smtClean="0"/>
              <a:t>Present budget to board and membership for approval and adoption.</a:t>
            </a:r>
          </a:p>
          <a:p>
            <a:pPr marL="801688" lvl="1" indent="-339725">
              <a:lnSpc>
                <a:spcPct val="80000"/>
              </a:lnSpc>
              <a:spcBef>
                <a:spcPts val="1200"/>
              </a:spcBef>
              <a:buClr>
                <a:srgbClr val="376092"/>
              </a:buClr>
              <a:buSzPct val="100000"/>
              <a:buFont typeface="Wingdings" pitchFamily="2" charset="2"/>
              <a:buChar char="Ø"/>
            </a:pPr>
            <a:r>
              <a:rPr lang="en-US" sz="2200" dirty="0" smtClean="0"/>
              <a:t>Regularly compare actual income/expenses to budget.</a:t>
            </a:r>
          </a:p>
          <a:p>
            <a:pPr marL="801688" lvl="1" indent="-339725">
              <a:lnSpc>
                <a:spcPct val="80000"/>
              </a:lnSpc>
              <a:spcBef>
                <a:spcPts val="1200"/>
              </a:spcBef>
              <a:buClr>
                <a:srgbClr val="376092"/>
              </a:buClr>
              <a:buSzPct val="100000"/>
              <a:buFont typeface="Wingdings" pitchFamily="2" charset="2"/>
              <a:buChar char="Ø"/>
            </a:pPr>
            <a:r>
              <a:rPr lang="en-US" sz="2200" dirty="0" smtClean="0"/>
              <a:t>Should have budget for general funds and additional budgets for special </a:t>
            </a:r>
            <a:r>
              <a:rPr lang="en-US" dirty="0" smtClean="0"/>
              <a:t>events (i.e., APW events)</a:t>
            </a:r>
          </a:p>
          <a:p>
            <a:pPr marL="690563" lvl="1"/>
            <a:endParaRPr lang="en-US" sz="20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Budgets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August 13,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395728"/>
            <a:ext cx="8686800" cy="39288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buClr>
                <a:srgbClr val="376092"/>
              </a:buClr>
              <a:buSzPct val="100000"/>
            </a:pPr>
            <a:r>
              <a:rPr lang="en-US" sz="2400" i="1" dirty="0" smtClean="0"/>
              <a:t>Drawing</a:t>
            </a:r>
            <a:r>
              <a:rPr lang="en-US" sz="2400" dirty="0" smtClean="0"/>
              <a:t> is the correct term for use of tickets, entry slips, etc.</a:t>
            </a:r>
          </a:p>
          <a:p>
            <a:pPr>
              <a:lnSpc>
                <a:spcPct val="90000"/>
              </a:lnSpc>
              <a:spcBef>
                <a:spcPts val="1200"/>
              </a:spcBef>
              <a:buClr>
                <a:srgbClr val="376092"/>
              </a:buClr>
              <a:buSzPct val="100000"/>
            </a:pPr>
            <a:r>
              <a:rPr lang="en-US" sz="2400" i="1" dirty="0" smtClean="0"/>
              <a:t>Raffles</a:t>
            </a:r>
            <a:r>
              <a:rPr lang="en-US" sz="2400" dirty="0" smtClean="0"/>
              <a:t> are specifically those </a:t>
            </a:r>
            <a:r>
              <a:rPr lang="en-US" sz="2400" dirty="0" smtClean="0"/>
              <a:t>which use </a:t>
            </a:r>
            <a:r>
              <a:rPr lang="en-US" sz="2400" dirty="0" smtClean="0"/>
              <a:t>entry forms with detachable stubs and require a permit from city and/or state.</a:t>
            </a:r>
          </a:p>
          <a:p>
            <a:pPr>
              <a:lnSpc>
                <a:spcPct val="90000"/>
              </a:lnSpc>
              <a:spcBef>
                <a:spcPts val="1200"/>
              </a:spcBef>
              <a:buClr>
                <a:srgbClr val="376092"/>
              </a:buClr>
              <a:buSzPct val="100000"/>
            </a:pPr>
            <a:r>
              <a:rPr lang="en-US" sz="2400" i="1" dirty="0" smtClean="0"/>
              <a:t>Games of chance</a:t>
            </a:r>
            <a:r>
              <a:rPr lang="en-US" sz="2400" dirty="0" smtClean="0"/>
              <a:t> held only during chapter meetings may be acceptable, but you need to check local laws.</a:t>
            </a:r>
          </a:p>
          <a:p>
            <a:pPr marL="690563" lvl="1">
              <a:buFont typeface="Wingdings" pitchFamily="2" charset="2"/>
              <a:buChar char="Ø"/>
            </a:pPr>
            <a:endParaRPr lang="en-US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Fundraising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August 13,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395728"/>
            <a:ext cx="8686800" cy="3928872"/>
          </a:xfrm>
        </p:spPr>
        <p:txBody>
          <a:bodyPr>
            <a:normAutofit/>
          </a:bodyPr>
          <a:lstStyle/>
          <a:p>
            <a:pPr marL="457200" indent="-347663">
              <a:buClr>
                <a:srgbClr val="376092"/>
              </a:buClr>
              <a:buSzPct val="100000"/>
            </a:pPr>
            <a:r>
              <a:rPr lang="en-US" sz="2800" dirty="0" smtClean="0"/>
              <a:t>Work with your membership chair for member transfers, reinstatements, etc. </a:t>
            </a:r>
          </a:p>
          <a:p>
            <a:pPr marL="914400" lvl="1">
              <a:buClr>
                <a:srgbClr val="376092"/>
              </a:buClr>
            </a:pPr>
            <a:r>
              <a:rPr lang="en-US" sz="2000" dirty="0" smtClean="0"/>
              <a:t>Remind members that renewing on time is a </a:t>
            </a:r>
            <a:r>
              <a:rPr lang="en-US" sz="2000" b="1" dirty="0" smtClean="0"/>
              <a:t>mandatory Member of Excellence criteria</a:t>
            </a:r>
            <a:r>
              <a:rPr lang="en-US" sz="2000" dirty="0" smtClean="0"/>
              <a:t> and avoids reinstatement fee.</a:t>
            </a:r>
          </a:p>
          <a:p>
            <a:pPr marL="690563" lvl="1">
              <a:buFont typeface="Wingdings" pitchFamily="2" charset="2"/>
              <a:buChar char="Ø"/>
            </a:pPr>
            <a:endParaRPr lang="en-US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Membership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August 13,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395728"/>
            <a:ext cx="8686800" cy="39288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2800" dirty="0" smtClean="0"/>
              <a:t>Suggested internal controls include:</a:t>
            </a:r>
          </a:p>
          <a:p>
            <a:pPr marL="801688" lvl="1" indent="-339725">
              <a:lnSpc>
                <a:spcPct val="90000"/>
              </a:lnSpc>
              <a:spcBef>
                <a:spcPts val="600"/>
              </a:spcBef>
              <a:buClr>
                <a:srgbClr val="376092"/>
              </a:buClr>
              <a:buSzPct val="100000"/>
              <a:buFont typeface="Wingdings" pitchFamily="2" charset="2"/>
              <a:buChar char="Ø"/>
            </a:pPr>
            <a:r>
              <a:rPr lang="en-US" sz="2000" dirty="0" smtClean="0"/>
              <a:t>Checks are endorsed </a:t>
            </a:r>
            <a:r>
              <a:rPr lang="en-US" sz="2000" i="1" dirty="0" smtClean="0"/>
              <a:t>For deposit only </a:t>
            </a:r>
            <a:r>
              <a:rPr lang="en-US" sz="2000" dirty="0" smtClean="0"/>
              <a:t>as soon as received.</a:t>
            </a:r>
          </a:p>
          <a:p>
            <a:pPr marL="801688" lvl="1" indent="-339725">
              <a:lnSpc>
                <a:spcPct val="90000"/>
              </a:lnSpc>
              <a:spcBef>
                <a:spcPts val="600"/>
              </a:spcBef>
              <a:buClr>
                <a:srgbClr val="376092"/>
              </a:buClr>
              <a:buSzPct val="100000"/>
              <a:buFont typeface="Wingdings" pitchFamily="2" charset="2"/>
              <a:buChar char="Ø"/>
            </a:pPr>
            <a:r>
              <a:rPr lang="en-US" sz="2000" dirty="0" smtClean="0"/>
              <a:t>Prepare duplicate or request copies of deposit slips and attach detail.</a:t>
            </a:r>
          </a:p>
          <a:p>
            <a:pPr marL="801688" lvl="1" indent="-339725">
              <a:lnSpc>
                <a:spcPct val="90000"/>
              </a:lnSpc>
              <a:spcBef>
                <a:spcPts val="600"/>
              </a:spcBef>
              <a:buClr>
                <a:srgbClr val="376092"/>
              </a:buClr>
              <a:buSzPct val="100000"/>
              <a:buFont typeface="Wingdings" pitchFamily="2" charset="2"/>
              <a:buChar char="Ø"/>
            </a:pPr>
            <a:r>
              <a:rPr lang="en-US" sz="2000" dirty="0" smtClean="0"/>
              <a:t>Invoices/check requests are supported by documentation.</a:t>
            </a:r>
          </a:p>
          <a:p>
            <a:pPr marL="801688" lvl="1" indent="-339725">
              <a:lnSpc>
                <a:spcPct val="90000"/>
              </a:lnSpc>
              <a:spcBef>
                <a:spcPts val="600"/>
              </a:spcBef>
              <a:buClr>
                <a:srgbClr val="376092"/>
              </a:buClr>
              <a:buSzPct val="100000"/>
              <a:buFont typeface="Wingdings" pitchFamily="2" charset="2"/>
              <a:buChar char="Ø"/>
            </a:pPr>
            <a:r>
              <a:rPr lang="en-US" sz="2000" dirty="0" smtClean="0"/>
              <a:t>Checks are NEVER signed ahead of time.</a:t>
            </a:r>
          </a:p>
          <a:p>
            <a:pPr marL="801688" lvl="1" indent="-339725">
              <a:lnSpc>
                <a:spcPct val="90000"/>
              </a:lnSpc>
              <a:spcBef>
                <a:spcPts val="600"/>
              </a:spcBef>
              <a:buClr>
                <a:srgbClr val="376092"/>
              </a:buClr>
              <a:buSzPct val="100000"/>
              <a:buFont typeface="Wingdings" pitchFamily="2" charset="2"/>
              <a:buChar char="Ø"/>
            </a:pPr>
            <a:r>
              <a:rPr lang="en-US" sz="2000" dirty="0" smtClean="0"/>
              <a:t>Blank </a:t>
            </a:r>
            <a:r>
              <a:rPr lang="en-US" dirty="0" smtClean="0"/>
              <a:t>checks stored securely.</a:t>
            </a:r>
          </a:p>
          <a:p>
            <a:pPr marL="690563" lvl="1">
              <a:buFont typeface="Wingdings" pitchFamily="2" charset="2"/>
              <a:buChar char="Ø"/>
            </a:pPr>
            <a:endParaRPr lang="en-US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Internal Controls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August 13,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590800"/>
            <a:ext cx="8686800" cy="36576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sz="2400" dirty="0" smtClean="0"/>
              <a:t>Financial Review</a:t>
            </a:r>
          </a:p>
          <a:p>
            <a:pPr marL="801688" lvl="1" indent="-339725">
              <a:lnSpc>
                <a:spcPct val="90000"/>
              </a:lnSpc>
              <a:spcBef>
                <a:spcPts val="600"/>
              </a:spcBef>
              <a:buClr>
                <a:srgbClr val="376092"/>
              </a:buClr>
              <a:buSzPct val="100000"/>
              <a:buFont typeface="Wingdings" pitchFamily="2" charset="2"/>
              <a:buChar char="Ø"/>
            </a:pPr>
            <a:r>
              <a:rPr lang="en-US" sz="2000" dirty="0" smtClean="0"/>
              <a:t>Internal Review</a:t>
            </a:r>
          </a:p>
          <a:p>
            <a:pPr marL="1147763" lvl="2" indent="-225425">
              <a:lnSpc>
                <a:spcPct val="90000"/>
              </a:lnSpc>
              <a:spcBef>
                <a:spcPts val="600"/>
              </a:spcBef>
              <a:buClr>
                <a:srgbClr val="376092"/>
              </a:buClr>
            </a:pPr>
            <a:r>
              <a:rPr lang="en-US" sz="1800" dirty="0" smtClean="0"/>
              <a:t>Members assigned to provide an evaluation and/or monitor the reporting and financial practices; or, </a:t>
            </a:r>
          </a:p>
          <a:p>
            <a:pPr marL="1147763" lvl="2" indent="-225425">
              <a:lnSpc>
                <a:spcPct val="90000"/>
              </a:lnSpc>
              <a:spcBef>
                <a:spcPts val="600"/>
              </a:spcBef>
              <a:buClr>
                <a:srgbClr val="376092"/>
              </a:buClr>
            </a:pPr>
            <a:r>
              <a:rPr lang="en-US" sz="1800" dirty="0" smtClean="0"/>
              <a:t>Accounting professional will review records to assess the validity of numbers and speak with appropriate officers.</a:t>
            </a:r>
          </a:p>
          <a:p>
            <a:pPr marL="545656" indent="-339725">
              <a:lnSpc>
                <a:spcPct val="90000"/>
              </a:lnSpc>
              <a:spcBef>
                <a:spcPts val="600"/>
              </a:spcBef>
              <a:buNone/>
            </a:pPr>
            <a:r>
              <a:rPr lang="en-US" sz="2400" dirty="0" smtClean="0"/>
              <a:t>Audit</a:t>
            </a:r>
          </a:p>
          <a:p>
            <a:pPr marL="804863" lvl="2" indent="-339725">
              <a:lnSpc>
                <a:spcPct val="90000"/>
              </a:lnSpc>
              <a:spcBef>
                <a:spcPts val="600"/>
              </a:spcBef>
              <a:buClr>
                <a:srgbClr val="376092"/>
              </a:buClr>
              <a:buFont typeface="Wingdings" pitchFamily="2" charset="2"/>
              <a:buChar char="Ø"/>
            </a:pPr>
            <a:r>
              <a:rPr lang="en-US" sz="2000" dirty="0" smtClean="0"/>
              <a:t>External</a:t>
            </a:r>
            <a:r>
              <a:rPr lang="en-US" dirty="0" smtClean="0"/>
              <a:t> Review</a:t>
            </a:r>
          </a:p>
          <a:p>
            <a:pPr marL="1147763" lvl="2" indent="-225425">
              <a:lnSpc>
                <a:spcPct val="90000"/>
              </a:lnSpc>
              <a:spcBef>
                <a:spcPts val="600"/>
              </a:spcBef>
              <a:buClr>
                <a:srgbClr val="376092"/>
              </a:buClr>
            </a:pPr>
            <a:r>
              <a:rPr lang="en-US" sz="1800" dirty="0" smtClean="0"/>
              <a:t>Accounting professional will obtain independent evidence of the numbers, plus look at the internal controls.  The accounting professional offers an opinion.</a:t>
            </a:r>
          </a:p>
          <a:p>
            <a:pPr marL="690563" lvl="1">
              <a:buFont typeface="Wingdings" pitchFamily="2" charset="2"/>
              <a:buChar char="Ø"/>
            </a:pPr>
            <a:endParaRPr lang="en-US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Financial Review vs. Audit</a:t>
            </a:r>
            <a:br>
              <a:rPr lang="en-US" sz="3200" dirty="0" smtClean="0"/>
            </a:br>
            <a:r>
              <a:rPr lang="en-US" sz="2800" dirty="0" smtClean="0"/>
              <a:t>What’s the Difference?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August 13,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395728"/>
            <a:ext cx="8686800" cy="3928872"/>
          </a:xfrm>
        </p:spPr>
        <p:txBody>
          <a:bodyPr>
            <a:normAutofit/>
          </a:bodyPr>
          <a:lstStyle/>
          <a:p>
            <a:pPr lvl="1">
              <a:lnSpc>
                <a:spcPct val="90000"/>
              </a:lnSpc>
              <a:spcBef>
                <a:spcPts val="1200"/>
              </a:spcBef>
              <a:buClr>
                <a:srgbClr val="376092"/>
              </a:buClr>
              <a:buSzPct val="100000"/>
              <a:buFont typeface="Wingdings" pitchFamily="2" charset="2"/>
              <a:buChar char="Ø"/>
            </a:pPr>
            <a:r>
              <a:rPr lang="en-US" sz="1800" dirty="0" smtClean="0"/>
              <a:t>Manage and report on finances by maintaining all bank accounts, monitoring the budget, providing oversight for transactions.</a:t>
            </a:r>
          </a:p>
          <a:p>
            <a:pPr lvl="1">
              <a:lnSpc>
                <a:spcPct val="90000"/>
              </a:lnSpc>
              <a:spcBef>
                <a:spcPts val="1200"/>
              </a:spcBef>
              <a:buClr>
                <a:srgbClr val="376092"/>
              </a:buClr>
              <a:buSzPct val="100000"/>
              <a:buFont typeface="Wingdings" pitchFamily="2" charset="2"/>
              <a:buChar char="Ø"/>
            </a:pPr>
            <a:r>
              <a:rPr lang="en-US" sz="1800" dirty="0" smtClean="0"/>
              <a:t>Arrange to send duplicate monthly statement to President.</a:t>
            </a:r>
          </a:p>
          <a:p>
            <a:pPr lvl="1">
              <a:lnSpc>
                <a:spcPct val="90000"/>
              </a:lnSpc>
              <a:spcBef>
                <a:spcPts val="1200"/>
              </a:spcBef>
              <a:buClr>
                <a:srgbClr val="376092"/>
              </a:buClr>
              <a:buSzPct val="100000"/>
              <a:buFont typeface="Wingdings" pitchFamily="2" charset="2"/>
              <a:buChar char="Ø"/>
            </a:pPr>
            <a:r>
              <a:rPr lang="en-US" sz="1800" dirty="0" smtClean="0"/>
              <a:t>Keep a check register with checks/expenses and deposits listed.</a:t>
            </a:r>
          </a:p>
          <a:p>
            <a:pPr lvl="1">
              <a:lnSpc>
                <a:spcPct val="90000"/>
              </a:lnSpc>
              <a:spcBef>
                <a:spcPts val="1200"/>
              </a:spcBef>
              <a:buClr>
                <a:srgbClr val="376092"/>
              </a:buClr>
              <a:buSzPct val="100000"/>
              <a:buFont typeface="Wingdings" pitchFamily="2" charset="2"/>
              <a:buChar char="Ø"/>
            </a:pPr>
            <a:r>
              <a:rPr lang="en-US" sz="1800" dirty="0" smtClean="0"/>
              <a:t>Complete a reconciliation form.  (If you chapter does not have one, there is usually one on the back or last page of your bank statement.)</a:t>
            </a:r>
          </a:p>
          <a:p>
            <a:pPr lvl="1">
              <a:lnSpc>
                <a:spcPct val="90000"/>
              </a:lnSpc>
              <a:spcBef>
                <a:spcPts val="1200"/>
              </a:spcBef>
              <a:buClr>
                <a:srgbClr val="376092"/>
              </a:buClr>
              <a:buSzPct val="100000"/>
              <a:buFont typeface="Wingdings" pitchFamily="2" charset="2"/>
              <a:buChar char="Ø"/>
            </a:pPr>
            <a:r>
              <a:rPr lang="en-US" sz="1800" dirty="0" smtClean="0"/>
              <a:t>Share a treasurer’s report with your board and members monthly.</a:t>
            </a:r>
          </a:p>
          <a:p>
            <a:pPr marL="690563" lvl="1">
              <a:buFont typeface="Wingdings" pitchFamily="2" charset="2"/>
              <a:buChar char="Ø"/>
            </a:pPr>
            <a:endParaRPr lang="en-US" sz="18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You’re the CFO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August 13,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395728"/>
            <a:ext cx="8686800" cy="39288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buClr>
                <a:srgbClr val="376092"/>
              </a:buClr>
              <a:buSzPct val="100000"/>
            </a:pPr>
            <a:r>
              <a:rPr lang="en-US" sz="1800" dirty="0" smtClean="0"/>
              <a:t>Know and understand your financials.</a:t>
            </a:r>
          </a:p>
          <a:p>
            <a:pPr>
              <a:lnSpc>
                <a:spcPct val="90000"/>
              </a:lnSpc>
              <a:spcBef>
                <a:spcPts val="1200"/>
              </a:spcBef>
              <a:buClr>
                <a:srgbClr val="376092"/>
              </a:buClr>
              <a:buSzPct val="100000"/>
            </a:pPr>
            <a:r>
              <a:rPr lang="en-US" sz="1800" dirty="0" smtClean="0"/>
              <a:t>Monitor expenses to maintain the budget.</a:t>
            </a:r>
          </a:p>
          <a:p>
            <a:pPr>
              <a:lnSpc>
                <a:spcPct val="90000"/>
              </a:lnSpc>
              <a:spcBef>
                <a:spcPts val="1200"/>
              </a:spcBef>
              <a:buClr>
                <a:srgbClr val="376092"/>
              </a:buClr>
              <a:buSzPct val="100000"/>
            </a:pPr>
            <a:r>
              <a:rPr lang="en-US" sz="1800" dirty="0" smtClean="0"/>
              <a:t>Keep </a:t>
            </a:r>
            <a:r>
              <a:rPr lang="en-US" sz="1800" dirty="0" smtClean="0"/>
              <a:t>your eye on investment rates and adjust accordingly.</a:t>
            </a:r>
          </a:p>
          <a:p>
            <a:pPr>
              <a:lnSpc>
                <a:spcPct val="90000"/>
              </a:lnSpc>
              <a:spcBef>
                <a:spcPts val="1200"/>
              </a:spcBef>
              <a:buClr>
                <a:srgbClr val="376092"/>
              </a:buClr>
              <a:buSzPct val="100000"/>
            </a:pPr>
            <a:r>
              <a:rPr lang="en-US" sz="1800" dirty="0" smtClean="0"/>
              <a:t>All members should know and understand their chapter’s policies and procedures related to their budget.</a:t>
            </a:r>
          </a:p>
          <a:p>
            <a:pPr>
              <a:lnSpc>
                <a:spcPct val="90000"/>
              </a:lnSpc>
              <a:spcBef>
                <a:spcPts val="1200"/>
              </a:spcBef>
              <a:buClr>
                <a:srgbClr val="376092"/>
              </a:buClr>
              <a:buSzPct val="100000"/>
            </a:pPr>
            <a:r>
              <a:rPr lang="en-US" sz="1800" dirty="0" smtClean="0"/>
              <a:t>Having complete knowledge or expertise on financials is not a requirement, but common sense is essential.</a:t>
            </a:r>
          </a:p>
          <a:p>
            <a:pPr>
              <a:lnSpc>
                <a:spcPct val="90000"/>
              </a:lnSpc>
              <a:spcBef>
                <a:spcPts val="1200"/>
              </a:spcBef>
              <a:buClr>
                <a:srgbClr val="376092"/>
              </a:buClr>
              <a:buSzPct val="100000"/>
            </a:pPr>
            <a:r>
              <a:rPr lang="en-US" sz="1800" dirty="0" smtClean="0"/>
              <a:t>“A strategic plan without a solid financial plan is just spending.”  Rob Batarla in </a:t>
            </a:r>
            <a:r>
              <a:rPr lang="en-US" sz="1800" i="1" dirty="0" smtClean="0"/>
              <a:t>Associations Now. </a:t>
            </a:r>
            <a:r>
              <a:rPr lang="en-US" sz="1800" dirty="0" smtClean="0"/>
              <a:t>January 2011 issue.</a:t>
            </a:r>
          </a:p>
          <a:p>
            <a:pPr marL="690563" lvl="1">
              <a:buFont typeface="Wingdings" pitchFamily="2" charset="2"/>
              <a:buChar char="Ø"/>
            </a:pPr>
            <a:endParaRPr lang="en-US" sz="18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How to be a Good Fiduciary Steward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August 13, 2011</a:t>
            </a:r>
            <a:endParaRPr lang="en-US" dirty="0"/>
          </a:p>
        </p:txBody>
      </p:sp>
      <p:pic>
        <p:nvPicPr>
          <p:cNvPr id="6" name="Picture 10" descr="C:\Documents and Settings\Ruth Smith\Local Settings\Temporary Internet Files\Content.IE5\SL0AE6ZZ\MC900433857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53340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395728"/>
            <a:ext cx="8686800" cy="3928872"/>
          </a:xfrm>
        </p:spPr>
        <p:txBody>
          <a:bodyPr>
            <a:normAutofit/>
          </a:bodyPr>
          <a:lstStyle/>
          <a:p>
            <a:pPr marL="801688" lvl="1" indent="-339725">
              <a:buClr>
                <a:srgbClr val="376092"/>
              </a:buClr>
              <a:buNone/>
            </a:pPr>
            <a:r>
              <a:rPr lang="en-US" sz="1800" dirty="0" smtClean="0"/>
              <a:t>Q:  According to Fenton </a:t>
            </a:r>
            <a:r>
              <a:rPr lang="en-US" sz="1800" dirty="0" err="1" smtClean="0"/>
              <a:t>Crackshell</a:t>
            </a:r>
            <a:r>
              <a:rPr lang="en-US" sz="1800" dirty="0" smtClean="0"/>
              <a:t>, who is the richest individual </a:t>
            </a:r>
            <a:br>
              <a:rPr lang="en-US" sz="1800" dirty="0" smtClean="0"/>
            </a:br>
            <a:r>
              <a:rPr lang="en-US" sz="1800" dirty="0" smtClean="0"/>
              <a:t>in the world?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1143000"/>
          </a:xfr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en-US" sz="3200" dirty="0" smtClean="0"/>
              <a:t>Fun Financial Facts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August 13,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395728"/>
            <a:ext cx="8686800" cy="3928872"/>
          </a:xfrm>
        </p:spPr>
        <p:txBody>
          <a:bodyPr>
            <a:normAutofit/>
          </a:bodyPr>
          <a:lstStyle/>
          <a:p>
            <a:pPr marL="801688" lvl="1" indent="-339725">
              <a:buClr>
                <a:srgbClr val="376092"/>
              </a:buClr>
              <a:buNone/>
            </a:pPr>
            <a:r>
              <a:rPr lang="en-US" sz="1800" dirty="0" smtClean="0"/>
              <a:t>A:	Scrooge </a:t>
            </a:r>
            <a:r>
              <a:rPr lang="en-US" sz="1800" dirty="0" err="1" smtClean="0"/>
              <a:t>McDuck</a:t>
            </a:r>
            <a:r>
              <a:rPr lang="en-US" sz="1800" dirty="0" smtClean="0"/>
              <a:t> or Uncle Scrooge, is a </a:t>
            </a:r>
            <a:br>
              <a:rPr lang="en-US" sz="1800" dirty="0" smtClean="0"/>
            </a:br>
            <a:r>
              <a:rPr lang="en-US" sz="1800" dirty="0" smtClean="0"/>
              <a:t>Scottish anthropomorphic duck created </a:t>
            </a:r>
            <a:br>
              <a:rPr lang="en-US" sz="1800" dirty="0" smtClean="0"/>
            </a:br>
            <a:r>
              <a:rPr lang="en-US" sz="1800" dirty="0" smtClean="0"/>
              <a:t>by Carl Barks that first appeared in</a:t>
            </a:r>
            <a:br>
              <a:rPr lang="en-US" sz="1800" dirty="0" smtClean="0"/>
            </a:br>
            <a:r>
              <a:rPr lang="en-US" sz="1800" dirty="0" smtClean="0"/>
              <a:t>Four Color Comics #178, Christmas on </a:t>
            </a:r>
            <a:br>
              <a:rPr lang="en-US" sz="1800" dirty="0" smtClean="0"/>
            </a:br>
            <a:r>
              <a:rPr lang="en-US" sz="1800" dirty="0" smtClean="0"/>
              <a:t>Bear Mountain, published by Dell </a:t>
            </a:r>
            <a:r>
              <a:rPr lang="en-US" sz="1800" dirty="0" smtClean="0"/>
              <a:t>Comics </a:t>
            </a:r>
            <a:br>
              <a:rPr lang="en-US" sz="1800" dirty="0" smtClean="0"/>
            </a:br>
            <a:r>
              <a:rPr lang="en-US" sz="1800" dirty="0" smtClean="0"/>
              <a:t>in December 1947.</a:t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1143000"/>
          </a:xfr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en-US" sz="3200" dirty="0" smtClean="0"/>
              <a:t>Fun Financial Facts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August 13, 2011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1" y="2438399"/>
            <a:ext cx="2895600" cy="3639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243328"/>
            <a:ext cx="7772400" cy="39288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buClr>
                <a:srgbClr val="376092"/>
              </a:buClr>
              <a:buSzPct val="100000"/>
            </a:pPr>
            <a:r>
              <a:rPr lang="en-US" sz="2000" dirty="0" smtClean="0"/>
              <a:t>Responsible for all funds for your respective chapters and for keeping records current</a:t>
            </a:r>
          </a:p>
          <a:p>
            <a:pPr>
              <a:lnSpc>
                <a:spcPct val="90000"/>
              </a:lnSpc>
              <a:spcBef>
                <a:spcPts val="1200"/>
              </a:spcBef>
              <a:buClr>
                <a:srgbClr val="376092"/>
              </a:buClr>
              <a:buSzPct val="100000"/>
            </a:pPr>
            <a:r>
              <a:rPr lang="en-US" sz="2000" dirty="0" smtClean="0"/>
              <a:t>Responsible for complete and accurate record of chapter membership</a:t>
            </a:r>
          </a:p>
          <a:p>
            <a:pPr>
              <a:lnSpc>
                <a:spcPct val="90000"/>
              </a:lnSpc>
              <a:spcBef>
                <a:spcPts val="1200"/>
              </a:spcBef>
              <a:buClr>
                <a:srgbClr val="376092"/>
              </a:buClr>
              <a:buSzPct val="100000"/>
            </a:pPr>
            <a:r>
              <a:rPr lang="en-US" sz="2000" dirty="0" smtClean="0"/>
              <a:t>Generally a member of your Finance/Ways and Means Committee (depending on your chapter bylaws and standing rules)</a:t>
            </a:r>
          </a:p>
          <a:p>
            <a:pPr>
              <a:lnSpc>
                <a:spcPct val="90000"/>
              </a:lnSpc>
              <a:spcBef>
                <a:spcPts val="1200"/>
              </a:spcBef>
              <a:buClr>
                <a:srgbClr val="376092"/>
              </a:buClr>
              <a:buSzPct val="100000"/>
            </a:pPr>
            <a:r>
              <a:rPr lang="en-US" sz="2000" dirty="0" smtClean="0"/>
              <a:t>Responsible for preparing annual budget and event budgets as needed</a:t>
            </a:r>
          </a:p>
          <a:p>
            <a:pPr>
              <a:lnSpc>
                <a:spcPct val="90000"/>
              </a:lnSpc>
              <a:spcBef>
                <a:spcPts val="1200"/>
              </a:spcBef>
              <a:buClr>
                <a:srgbClr val="376092"/>
              </a:buClr>
              <a:buSzPct val="100000"/>
            </a:pPr>
            <a:r>
              <a:rPr lang="en-US" sz="2000" dirty="0" smtClean="0"/>
              <a:t>File tax reports as required</a:t>
            </a:r>
          </a:p>
          <a:p>
            <a:pPr marL="690563" lvl="1">
              <a:lnSpc>
                <a:spcPct val="90000"/>
              </a:lnSpc>
              <a:buClr>
                <a:srgbClr val="376092"/>
              </a:buClr>
            </a:pPr>
            <a:r>
              <a:rPr lang="en-US" sz="1800" dirty="0" smtClean="0"/>
              <a:t>Form 990-N is due November 15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Treasurer Duties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August 13,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395728"/>
            <a:ext cx="8686800" cy="3928872"/>
          </a:xfrm>
        </p:spPr>
        <p:txBody>
          <a:bodyPr>
            <a:normAutofit/>
          </a:bodyPr>
          <a:lstStyle/>
          <a:p>
            <a:pPr marL="801688" lvl="1" indent="-339725">
              <a:buClr>
                <a:srgbClr val="376092"/>
              </a:buClr>
              <a:buNone/>
            </a:pPr>
            <a:r>
              <a:rPr lang="en-US" sz="1800" dirty="0" smtClean="0"/>
              <a:t>A:	Scrooge </a:t>
            </a:r>
            <a:r>
              <a:rPr lang="en-US" sz="1800" dirty="0" err="1" smtClean="0"/>
              <a:t>McDuck</a:t>
            </a:r>
            <a:r>
              <a:rPr lang="en-US" sz="1800" dirty="0" smtClean="0"/>
              <a:t> or Uncle Scrooge, is a </a:t>
            </a:r>
            <a:br>
              <a:rPr lang="en-US" sz="1800" dirty="0" smtClean="0"/>
            </a:br>
            <a:r>
              <a:rPr lang="en-US" sz="1800" dirty="0" smtClean="0"/>
              <a:t>Scottish anthropomorphic duck created </a:t>
            </a:r>
            <a:br>
              <a:rPr lang="en-US" sz="1800" dirty="0" smtClean="0"/>
            </a:br>
            <a:r>
              <a:rPr lang="en-US" sz="1800" dirty="0" smtClean="0"/>
              <a:t>by Carl Barks that first appeared in</a:t>
            </a:r>
            <a:br>
              <a:rPr lang="en-US" sz="1800" dirty="0" smtClean="0"/>
            </a:br>
            <a:r>
              <a:rPr lang="en-US" sz="1800" dirty="0" smtClean="0"/>
              <a:t>Four Color Comics #178, Christmas on </a:t>
            </a:r>
            <a:br>
              <a:rPr lang="en-US" sz="1800" dirty="0" smtClean="0"/>
            </a:br>
            <a:r>
              <a:rPr lang="en-US" sz="1800" dirty="0" smtClean="0"/>
              <a:t>Bear Mountain, published by Dell Comics </a:t>
            </a:r>
            <a:br>
              <a:rPr lang="en-US" sz="1800" dirty="0" smtClean="0"/>
            </a:br>
            <a:r>
              <a:rPr lang="en-US" sz="1800" dirty="0" smtClean="0"/>
              <a:t>in December 1947.</a:t>
            </a:r>
          </a:p>
          <a:p>
            <a:pPr marL="801688" lvl="1" indent="-339725">
              <a:buClr>
                <a:srgbClr val="376092"/>
              </a:buClr>
              <a:buFont typeface="Wingdings" pitchFamily="2" charset="2"/>
              <a:buChar char="Ø"/>
            </a:pPr>
            <a:endParaRPr lang="en-US" sz="1800" dirty="0" smtClean="0"/>
          </a:p>
          <a:p>
            <a:pPr marL="801688" lvl="1" indent="-339725">
              <a:buClr>
                <a:srgbClr val="376092"/>
              </a:buClr>
              <a:buNone/>
            </a:pPr>
            <a:r>
              <a:rPr lang="en-US" sz="1800" dirty="0" smtClean="0"/>
              <a:t>Q:	What is his net worth?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1143000"/>
          </a:xfr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en-US" sz="3200" dirty="0" smtClean="0"/>
              <a:t>Fun Financial Facts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August 13, 2011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1" y="2438399"/>
            <a:ext cx="2895600" cy="3639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395728"/>
            <a:ext cx="8686800" cy="3928872"/>
          </a:xfrm>
        </p:spPr>
        <p:txBody>
          <a:bodyPr>
            <a:normAutofit/>
          </a:bodyPr>
          <a:lstStyle/>
          <a:p>
            <a:pPr marL="801688" lvl="1" indent="-339725">
              <a:buClr>
                <a:srgbClr val="376092"/>
              </a:buClr>
              <a:buNone/>
            </a:pPr>
            <a:r>
              <a:rPr lang="en-US" sz="1800" dirty="0" smtClean="0"/>
              <a:t>A:	Trick question.  It’s the same as yours</a:t>
            </a:r>
            <a:br>
              <a:rPr lang="en-US" sz="1800" dirty="0" smtClean="0"/>
            </a:br>
            <a:r>
              <a:rPr lang="en-US" sz="1800" dirty="0" smtClean="0"/>
              <a:t>and mine. </a:t>
            </a:r>
            <a:br>
              <a:rPr lang="en-US" sz="1800" dirty="0" smtClean="0"/>
            </a:br>
            <a:r>
              <a:rPr lang="en-US" sz="1800" dirty="0" smtClean="0"/>
              <a:t>Net worth = Assets minus liabilities</a:t>
            </a:r>
          </a:p>
          <a:p>
            <a:pPr marL="801688" lvl="1" indent="-339725">
              <a:spcBef>
                <a:spcPts val="1800"/>
              </a:spcBef>
              <a:buClr>
                <a:srgbClr val="376092"/>
              </a:buClr>
              <a:buFont typeface="Wingdings" pitchFamily="2" charset="2"/>
              <a:buChar char="Ø"/>
            </a:pPr>
            <a:r>
              <a:rPr lang="en-US" sz="1800" dirty="0" smtClean="0"/>
              <a:t>Fenton </a:t>
            </a:r>
            <a:r>
              <a:rPr lang="en-US" sz="1800" dirty="0" err="1" smtClean="0"/>
              <a:t>Crackshell</a:t>
            </a:r>
            <a:r>
              <a:rPr lang="en-US" sz="1800" dirty="0" smtClean="0"/>
              <a:t> (Scrooge's accountant) </a:t>
            </a:r>
            <a:br>
              <a:rPr lang="en-US" sz="1800" dirty="0" smtClean="0"/>
            </a:br>
            <a:r>
              <a:rPr lang="en-US" sz="1800" dirty="0" smtClean="0"/>
              <a:t>notes that </a:t>
            </a:r>
            <a:r>
              <a:rPr lang="en-US" sz="1800" dirty="0" err="1" smtClean="0"/>
              <a:t>McDuck's</a:t>
            </a:r>
            <a:r>
              <a:rPr lang="en-US" sz="1800" dirty="0" smtClean="0"/>
              <a:t> money bin contains </a:t>
            </a:r>
            <a:br>
              <a:rPr lang="en-US" sz="1800" dirty="0" smtClean="0"/>
            </a:br>
            <a:r>
              <a:rPr lang="en-US" sz="1800" i="1" dirty="0" smtClean="0"/>
              <a:t>607 </a:t>
            </a:r>
            <a:r>
              <a:rPr lang="en-US" sz="1800" i="1" dirty="0" err="1" smtClean="0"/>
              <a:t>tillion</a:t>
            </a:r>
            <a:r>
              <a:rPr lang="en-US" sz="1800" i="1" dirty="0" smtClean="0"/>
              <a:t> 386 zillion 947 trillion </a:t>
            </a:r>
            <a:br>
              <a:rPr lang="en-US" sz="1800" i="1" dirty="0" smtClean="0"/>
            </a:br>
            <a:r>
              <a:rPr lang="en-US" sz="1800" i="1" dirty="0" smtClean="0"/>
              <a:t>522 billion dollars and 36 cents</a:t>
            </a:r>
            <a:r>
              <a:rPr lang="en-US" sz="1800" dirty="0" smtClean="0"/>
              <a:t>. </a:t>
            </a:r>
          </a:p>
          <a:p>
            <a:pPr marL="801688" lvl="1" indent="-339725">
              <a:spcBef>
                <a:spcPts val="1800"/>
              </a:spcBef>
              <a:buClr>
                <a:srgbClr val="376092"/>
              </a:buClr>
              <a:buFont typeface="Wingdings" pitchFamily="2" charset="2"/>
              <a:buChar char="Ø"/>
            </a:pPr>
            <a:r>
              <a:rPr lang="en-US" sz="1800" dirty="0" smtClean="0"/>
              <a:t>In 2007, Forbes estimated his wealth at </a:t>
            </a:r>
            <a:br>
              <a:rPr lang="en-US" sz="1800" dirty="0" smtClean="0"/>
            </a:br>
            <a:r>
              <a:rPr lang="en-US" sz="1800" dirty="0" smtClean="0"/>
              <a:t>$28.8 billion; in 2011, it rose to </a:t>
            </a:r>
            <a:br>
              <a:rPr lang="en-US" sz="1800" dirty="0" smtClean="0"/>
            </a:br>
            <a:r>
              <a:rPr lang="en-US" sz="1800" dirty="0" smtClean="0"/>
              <a:t>$44.1 billion due to the rise in gold prices.</a:t>
            </a:r>
            <a:r>
              <a:rPr lang="en-US" sz="1800" baseline="30000" dirty="0" smtClean="0"/>
              <a:t>[</a:t>
            </a:r>
            <a:endParaRPr lang="en-US" sz="18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1143000"/>
          </a:xfr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en-US" sz="3200" dirty="0" smtClean="0"/>
              <a:t>Fun Financial Facts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August 13, 2011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2438400"/>
            <a:ext cx="2949171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95728"/>
            <a:ext cx="8229600" cy="392887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Clr>
                <a:srgbClr val="376092"/>
              </a:buClr>
              <a:buSzPct val="100000"/>
            </a:pPr>
            <a:r>
              <a:rPr lang="en-US" sz="2000" dirty="0" smtClean="0"/>
              <a:t>Chapter of Excellence criterion #2: Chapter submits budget and annual financial review/audit report to the members with a copy to the division by December 31</a:t>
            </a:r>
          </a:p>
          <a:p>
            <a:pPr>
              <a:spcBef>
                <a:spcPts val="1200"/>
              </a:spcBef>
              <a:buClr>
                <a:srgbClr val="376092"/>
              </a:buClr>
              <a:buSzPct val="100000"/>
            </a:pPr>
            <a:r>
              <a:rPr lang="en-US" sz="2000" b="1" dirty="0" smtClean="0"/>
              <a:t>This criteria is mandatory this year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Chapter of Excellence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August 13,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95728"/>
            <a:ext cx="8229600" cy="392887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Clr>
                <a:srgbClr val="376092"/>
              </a:buClr>
              <a:buSzPct val="100000"/>
            </a:pPr>
            <a:r>
              <a:rPr lang="en-US" sz="2000" dirty="0" smtClean="0"/>
              <a:t>Keep board discussions confidential and agree to disagree.  </a:t>
            </a:r>
          </a:p>
          <a:p>
            <a:pPr>
              <a:spcBef>
                <a:spcPts val="1200"/>
              </a:spcBef>
              <a:buClr>
                <a:srgbClr val="376092"/>
              </a:buClr>
              <a:buSzPct val="100000"/>
            </a:pPr>
            <a:r>
              <a:rPr lang="en-US" sz="2000" dirty="0" smtClean="0"/>
              <a:t>Support a decision once it is made.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Confidentiality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August 13,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95728"/>
            <a:ext cx="8229600" cy="3928872"/>
          </a:xfrm>
        </p:spPr>
        <p:txBody>
          <a:bodyPr>
            <a:normAutofit/>
          </a:bodyPr>
          <a:lstStyle/>
          <a:p>
            <a:pPr>
              <a:buFont typeface="Arial" charset="0"/>
              <a:buNone/>
              <a:tabLst>
                <a:tab pos="1082675" algn="l"/>
              </a:tabLst>
            </a:pPr>
            <a:r>
              <a:rPr lang="en-US" sz="2000" dirty="0" smtClean="0"/>
              <a:t>	These are based on IAAP Core Values of </a:t>
            </a:r>
            <a:r>
              <a:rPr lang="en-US" sz="2000" b="1" i="1" dirty="0" smtClean="0"/>
              <a:t>Integrity, Respect, Adaptability, Communication, Commitment</a:t>
            </a:r>
            <a:r>
              <a:rPr lang="en-US" sz="2000" dirty="0" smtClean="0"/>
              <a:t> and include Ethical Business Conduct for IAAP Members for </a:t>
            </a:r>
            <a:r>
              <a:rPr lang="en-US" sz="2000" b="1" i="1" dirty="0" smtClean="0"/>
              <a:t>Trust </a:t>
            </a:r>
            <a:r>
              <a:rPr lang="en-US" sz="2000" dirty="0" smtClean="0"/>
              <a:t>and </a:t>
            </a:r>
            <a:r>
              <a:rPr lang="en-US" sz="2000" b="1" i="1" dirty="0" smtClean="0"/>
              <a:t>Behavior.</a:t>
            </a:r>
          </a:p>
          <a:p>
            <a:pPr>
              <a:buFont typeface="Arial" charset="0"/>
              <a:buNone/>
              <a:tabLst>
                <a:tab pos="1082675" algn="l"/>
              </a:tabLst>
            </a:pPr>
            <a:endParaRPr lang="en-US" sz="2000" dirty="0" smtClean="0"/>
          </a:p>
          <a:p>
            <a:pPr>
              <a:buFont typeface="Arial" charset="0"/>
              <a:buNone/>
              <a:tabLst>
                <a:tab pos="1258888" algn="l"/>
              </a:tabLst>
            </a:pPr>
            <a:r>
              <a:rPr lang="en-US" sz="2000" dirty="0" smtClean="0"/>
              <a:t>	NOTE:  </a:t>
            </a:r>
            <a:r>
              <a:rPr lang="en-US" sz="1800" dirty="0" smtClean="0"/>
              <a:t>These standards were approved by the International 	</a:t>
            </a:r>
            <a:br>
              <a:rPr lang="en-US" sz="1800" dirty="0" smtClean="0"/>
            </a:br>
            <a:r>
              <a:rPr lang="en-US" sz="1800" dirty="0" smtClean="0"/>
              <a:t>	Board of Directors on  November 1, 2008.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IAAP Standards of Integrity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August 13,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395728"/>
            <a:ext cx="8686800" cy="3928872"/>
          </a:xfrm>
        </p:spPr>
        <p:txBody>
          <a:bodyPr>
            <a:normAutofit/>
          </a:bodyPr>
          <a:lstStyle/>
          <a:p>
            <a:pPr>
              <a:buClr>
                <a:srgbClr val="376092"/>
              </a:buClr>
              <a:buSzPct val="100000"/>
            </a:pPr>
            <a:r>
              <a:rPr lang="en-US" sz="2000" dirty="0" smtClean="0"/>
              <a:t>Not-for-Profit 501(c)(6) Nonprofit Business League Tax Status</a:t>
            </a:r>
          </a:p>
          <a:p>
            <a:pPr>
              <a:spcBef>
                <a:spcPts val="1200"/>
              </a:spcBef>
              <a:buClr>
                <a:srgbClr val="376092"/>
              </a:buClr>
              <a:buSzPct val="100000"/>
            </a:pPr>
            <a:r>
              <a:rPr lang="en-US" sz="2000" dirty="0" smtClean="0"/>
              <a:t>Contributions to IAAP are </a:t>
            </a:r>
            <a:r>
              <a:rPr lang="en-US" sz="2000" b="1" dirty="0" smtClean="0"/>
              <a:t>NOT </a:t>
            </a:r>
            <a:r>
              <a:rPr lang="en-US" sz="2000" dirty="0" smtClean="0"/>
              <a:t>tax-deductible</a:t>
            </a:r>
          </a:p>
          <a:p>
            <a:pPr marL="690563" lvl="1">
              <a:buClr>
                <a:srgbClr val="376092"/>
              </a:buClr>
            </a:pPr>
            <a:r>
              <a:rPr lang="en-US" sz="1800" dirty="0" smtClean="0"/>
              <a:t>Exceptions are RTF and Research &amp; Education Foundations which are 501(c)(3) entities</a:t>
            </a:r>
          </a:p>
          <a:p>
            <a:pPr marL="690563" lvl="1">
              <a:buClr>
                <a:srgbClr val="376092"/>
              </a:buClr>
            </a:pPr>
            <a:r>
              <a:rPr lang="en-US" sz="1800" dirty="0" smtClean="0"/>
              <a:t>Contributions from Vendors could be considered marketing expense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Tax Status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August 13,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395728"/>
            <a:ext cx="8686800" cy="39288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buClr>
                <a:srgbClr val="376092"/>
              </a:buClr>
              <a:buSzPct val="100000"/>
            </a:pPr>
            <a:r>
              <a:rPr lang="en-US" sz="2000" dirty="0" smtClean="0"/>
              <a:t>Your chapter should have an Employer Identification Number.</a:t>
            </a:r>
          </a:p>
          <a:p>
            <a:pPr>
              <a:lnSpc>
                <a:spcPct val="90000"/>
              </a:lnSpc>
              <a:spcBef>
                <a:spcPts val="1200"/>
              </a:spcBef>
              <a:buClr>
                <a:srgbClr val="376092"/>
              </a:buClr>
              <a:buSzPct val="100000"/>
            </a:pPr>
            <a:r>
              <a:rPr lang="en-US" sz="2000" dirty="0" smtClean="0"/>
              <a:t>Your chapter is exempt from income tax, but </a:t>
            </a:r>
            <a:r>
              <a:rPr lang="en-US" sz="2000" b="1" dirty="0" smtClean="0"/>
              <a:t>not exempt from sales tax – Not eligible for nonprofit postal discounts.</a:t>
            </a:r>
          </a:p>
          <a:p>
            <a:pPr>
              <a:lnSpc>
                <a:spcPct val="90000"/>
              </a:lnSpc>
              <a:spcBef>
                <a:spcPts val="1200"/>
              </a:spcBef>
              <a:buClr>
                <a:srgbClr val="376092"/>
              </a:buClr>
              <a:buSzPct val="100000"/>
            </a:pPr>
            <a:r>
              <a:rPr lang="en-US" sz="2000" dirty="0" smtClean="0"/>
              <a:t>You should provide 1099-MISC form for payments greater than $600 to individuals (not corporations).  This includes speakers, entertainment, etc.</a:t>
            </a:r>
          </a:p>
          <a:p>
            <a:pPr marL="690563" lvl="1"/>
            <a:endParaRPr lang="en-US" sz="20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Tax Status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August 13,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395728"/>
            <a:ext cx="8686800" cy="39288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buClr>
                <a:srgbClr val="376092"/>
              </a:buClr>
              <a:buSzPct val="100000"/>
            </a:pPr>
            <a:r>
              <a:rPr lang="en-US" sz="2000" dirty="0" smtClean="0"/>
              <a:t>Introduced to Form 990 in 2008 used as a return for exempt organizations</a:t>
            </a:r>
          </a:p>
          <a:p>
            <a:pPr>
              <a:lnSpc>
                <a:spcPct val="90000"/>
              </a:lnSpc>
              <a:spcBef>
                <a:spcPts val="1200"/>
              </a:spcBef>
              <a:buClr>
                <a:srgbClr val="376092"/>
              </a:buClr>
              <a:buSzPct val="100000"/>
            </a:pPr>
            <a:r>
              <a:rPr lang="en-US" sz="2000" dirty="0" smtClean="0"/>
              <a:t>File 990-N if gross receipts are &lt;$25,000.  (Form is actually </a:t>
            </a:r>
            <a:br>
              <a:rPr lang="en-US" sz="2000" dirty="0" smtClean="0"/>
            </a:br>
            <a:r>
              <a:rPr lang="en-US" sz="2000" dirty="0" smtClean="0"/>
              <a:t>a postcard on e-file)</a:t>
            </a:r>
          </a:p>
          <a:p>
            <a:pPr>
              <a:lnSpc>
                <a:spcPct val="90000"/>
              </a:lnSpc>
              <a:spcBef>
                <a:spcPts val="1200"/>
              </a:spcBef>
              <a:buClr>
                <a:srgbClr val="376092"/>
              </a:buClr>
              <a:buSzPct val="100000"/>
            </a:pPr>
            <a:r>
              <a:rPr lang="en-US" sz="2000" dirty="0" smtClean="0"/>
              <a:t>File 990 if average gross receipts are &gt;$25,000.</a:t>
            </a:r>
          </a:p>
          <a:p>
            <a:pPr>
              <a:lnSpc>
                <a:spcPct val="90000"/>
              </a:lnSpc>
              <a:spcBef>
                <a:spcPts val="1200"/>
              </a:spcBef>
              <a:buClr>
                <a:srgbClr val="376092"/>
              </a:buClr>
              <a:buSzPct val="100000"/>
            </a:pPr>
            <a:r>
              <a:rPr lang="en-US" sz="2000" dirty="0" smtClean="0"/>
              <a:t>Due November 15, 2011</a:t>
            </a:r>
          </a:p>
          <a:p>
            <a:pPr>
              <a:lnSpc>
                <a:spcPct val="90000"/>
              </a:lnSpc>
              <a:spcBef>
                <a:spcPts val="1200"/>
              </a:spcBef>
              <a:buClr>
                <a:srgbClr val="376092"/>
              </a:buClr>
              <a:buSzPct val="100000"/>
            </a:pPr>
            <a:r>
              <a:rPr lang="en-US" sz="2000" dirty="0" smtClean="0"/>
              <a:t>Visit </a:t>
            </a:r>
            <a:r>
              <a:rPr lang="en-US" sz="2000" u="sng" dirty="0" smtClean="0">
                <a:hlinkClick r:id="rId2"/>
              </a:rPr>
              <a:t>www.irs.gov</a:t>
            </a:r>
            <a:r>
              <a:rPr lang="en-US" sz="2000" dirty="0" smtClean="0"/>
              <a:t> Charities and Nonprofits for details</a:t>
            </a:r>
          </a:p>
          <a:p>
            <a:pPr marL="690563" lvl="1"/>
            <a:endParaRPr lang="en-US" sz="20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IRS Forms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August 13,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395728"/>
            <a:ext cx="8686800" cy="39288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Clr>
                <a:srgbClr val="376092"/>
              </a:buClr>
              <a:buSzPct val="100000"/>
            </a:pPr>
            <a:r>
              <a:rPr lang="en-US" sz="2400" dirty="0" smtClean="0"/>
              <a:t>501(c)(6) status prohibits </a:t>
            </a:r>
            <a:r>
              <a:rPr lang="en-US" sz="2400" i="1" dirty="0" err="1" smtClean="0"/>
              <a:t>inurement</a:t>
            </a:r>
            <a:r>
              <a:rPr lang="en-US" sz="2400" i="1" dirty="0" smtClean="0"/>
              <a:t> </a:t>
            </a:r>
            <a:br>
              <a:rPr lang="en-US" sz="2400" i="1" dirty="0" smtClean="0"/>
            </a:br>
            <a:r>
              <a:rPr lang="en-US" sz="2400" i="1" dirty="0" smtClean="0"/>
              <a:t>(financial advantage)</a:t>
            </a:r>
            <a:r>
              <a:rPr lang="en-US" sz="2400" dirty="0" smtClean="0"/>
              <a:t> to any member.</a:t>
            </a:r>
          </a:p>
          <a:p>
            <a:pPr marL="690563" lvl="1">
              <a:lnSpc>
                <a:spcPct val="90000"/>
              </a:lnSpc>
              <a:buClr>
                <a:srgbClr val="376092"/>
              </a:buClr>
            </a:pPr>
            <a:r>
              <a:rPr lang="en-US" sz="1800" dirty="0" smtClean="0"/>
              <a:t>Distribution must be equitable to all.</a:t>
            </a:r>
          </a:p>
          <a:p>
            <a:pPr marL="690563" lvl="1">
              <a:lnSpc>
                <a:spcPct val="90000"/>
              </a:lnSpc>
              <a:buClr>
                <a:srgbClr val="376092"/>
              </a:buClr>
            </a:pPr>
            <a:r>
              <a:rPr lang="en-US" sz="1800" dirty="0" smtClean="0"/>
              <a:t>Awards must be for actions that benefit entire group </a:t>
            </a:r>
            <a:br>
              <a:rPr lang="en-US" sz="1800" dirty="0" smtClean="0"/>
            </a:br>
            <a:r>
              <a:rPr lang="en-US" sz="1800" dirty="0" smtClean="0"/>
              <a:t>(i.e., recruiting new members) and be in proportion to action.</a:t>
            </a:r>
          </a:p>
          <a:p>
            <a:pPr marL="690563" lvl="1">
              <a:lnSpc>
                <a:spcPct val="90000"/>
              </a:lnSpc>
              <a:buClr>
                <a:srgbClr val="376092"/>
              </a:buClr>
            </a:pPr>
            <a:r>
              <a:rPr lang="en-US" sz="1800" dirty="0" smtClean="0"/>
              <a:t>Should not be donated for member hardship (do individual collections).</a:t>
            </a:r>
          </a:p>
          <a:p>
            <a:pPr>
              <a:lnSpc>
                <a:spcPct val="90000"/>
              </a:lnSpc>
              <a:spcBef>
                <a:spcPts val="1200"/>
              </a:spcBef>
              <a:buFont typeface="Arial" charset="0"/>
              <a:buNone/>
            </a:pPr>
            <a:r>
              <a:rPr lang="en-US" sz="2400" b="1" dirty="0" smtClean="0"/>
              <a:t>	Scholarships </a:t>
            </a:r>
            <a:r>
              <a:rPr lang="en-US" sz="2400" dirty="0" smtClean="0"/>
              <a:t>are based on academic merit and financial need; all other payments should be </a:t>
            </a:r>
            <a:br>
              <a:rPr lang="en-US" sz="2400" dirty="0" smtClean="0"/>
            </a:br>
            <a:r>
              <a:rPr lang="en-US" sz="2400" dirty="0" smtClean="0"/>
              <a:t>termed </a:t>
            </a:r>
            <a:r>
              <a:rPr lang="en-US" sz="2400" i="1" dirty="0" smtClean="0"/>
              <a:t>awards</a:t>
            </a:r>
            <a:r>
              <a:rPr lang="en-US" sz="2400" dirty="0" smtClean="0"/>
              <a:t>.</a:t>
            </a:r>
            <a:endParaRPr lang="en-US" sz="2400" b="1" i="1" dirty="0" smtClean="0"/>
          </a:p>
          <a:p>
            <a:pPr marL="690563" lvl="1"/>
            <a:endParaRPr lang="en-US" sz="20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1143000"/>
          </a:xfrm>
        </p:spPr>
        <p:txBody>
          <a:bodyPr>
            <a:normAutofit/>
          </a:bodyPr>
          <a:lstStyle/>
          <a:p>
            <a:pPr algn="ctr">
              <a:buClr>
                <a:srgbClr val="376092"/>
              </a:buClr>
              <a:buSzPct val="100000"/>
            </a:pPr>
            <a:r>
              <a:rPr lang="en-US" sz="3200" dirty="0" err="1" smtClean="0"/>
              <a:t>Inurement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B1D6-5190-4FD7-A388-E147B1659021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August 13,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258</TotalTime>
  <Words>859</Words>
  <Application>Microsoft Office PowerPoint</Application>
  <PresentationFormat>On-screen Show (4:3)</PresentationFormat>
  <Paragraphs>144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Concourse</vt:lpstr>
      <vt:lpstr>Fiduciary Responsibility</vt:lpstr>
      <vt:lpstr>Treasurer Duties</vt:lpstr>
      <vt:lpstr>Chapter of Excellence</vt:lpstr>
      <vt:lpstr>Confidentiality</vt:lpstr>
      <vt:lpstr>IAAP Standards of Integrity</vt:lpstr>
      <vt:lpstr>Tax Status</vt:lpstr>
      <vt:lpstr>Tax Status</vt:lpstr>
      <vt:lpstr>IRS Forms</vt:lpstr>
      <vt:lpstr>Inurement</vt:lpstr>
      <vt:lpstr>Protecting Your Chapter</vt:lpstr>
      <vt:lpstr>Budgets</vt:lpstr>
      <vt:lpstr>Fundraising</vt:lpstr>
      <vt:lpstr>Membership</vt:lpstr>
      <vt:lpstr>Internal Controls</vt:lpstr>
      <vt:lpstr>Financial Review vs. Audit What’s the Difference?</vt:lpstr>
      <vt:lpstr>You’re the CFO</vt:lpstr>
      <vt:lpstr>How to be a Good Fiduciary Steward</vt:lpstr>
      <vt:lpstr>Fun Financial Facts</vt:lpstr>
      <vt:lpstr>Fun Financial Facts</vt:lpstr>
      <vt:lpstr>Fun Financial Facts</vt:lpstr>
      <vt:lpstr>Fun Financial Facts</vt:lpstr>
    </vt:vector>
  </TitlesOfParts>
  <Company>Spirit AeroSystems,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s0067548</dc:creator>
  <cp:lastModifiedBy>s0051771</cp:lastModifiedBy>
  <cp:revision>61</cp:revision>
  <dcterms:created xsi:type="dcterms:W3CDTF">2011-06-27T15:16:52Z</dcterms:created>
  <dcterms:modified xsi:type="dcterms:W3CDTF">2011-08-15T14:22:57Z</dcterms:modified>
</cp:coreProperties>
</file>